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6" r:id="rId3"/>
    <p:sldId id="259" r:id="rId4"/>
    <p:sldId id="260" r:id="rId5"/>
    <p:sldId id="261" r:id="rId6"/>
    <p:sldId id="262" r:id="rId7"/>
    <p:sldId id="263" r:id="rId8"/>
    <p:sldId id="264" r:id="rId9"/>
    <p:sldId id="265" r:id="rId10"/>
    <p:sldId id="287" r:id="rId11"/>
    <p:sldId id="267" r:id="rId12"/>
    <p:sldId id="268" r:id="rId13"/>
    <p:sldId id="269" r:id="rId14"/>
    <p:sldId id="286" r:id="rId15"/>
    <p:sldId id="279" r:id="rId16"/>
    <p:sldId id="273" r:id="rId17"/>
    <p:sldId id="282" r:id="rId18"/>
    <p:sldId id="283" r:id="rId19"/>
    <p:sldId id="284" r:id="rId20"/>
    <p:sldId id="28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1/24/2015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1/24/2015</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upload.wikimedia.org/wikipedia/commons/e/ea/Markgrafschaft_Baden-Durlach.png" TargetMode="External"/><Relationship Id="rId2" Type="http://schemas.openxmlformats.org/officeDocument/2006/relationships/hyperlink" Target="http://upload.wikimedia.org/wikipedia/commons/7/7c/HRR_1789_Landgrafschaft_Hessen-Kassel.png" TargetMode="External"/><Relationship Id="rId1" Type="http://schemas.openxmlformats.org/officeDocument/2006/relationships/slideLayout" Target="../slideLayouts/slideLayout2.xml"/><Relationship Id="rId5" Type="http://schemas.openxmlformats.org/officeDocument/2006/relationships/hyperlink" Target="http://de.wikipedia.org/w/index.php?title=Datei:Herzogtum_Braunschweig_1789.png&amp;filetimestamp=20090428162152" TargetMode="External"/><Relationship Id="rId4" Type="http://schemas.openxmlformats.org/officeDocument/2006/relationships/hyperlink" Target="http://www.pantel-web.de/bw_mirror/history/bwmaps/bw_316.jp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228600" y="0"/>
            <a:ext cx="8915400" cy="1752600"/>
          </a:xfrm>
        </p:spPr>
        <p:txBody>
          <a:bodyPr>
            <a:normAutofit fontScale="90000"/>
          </a:bodyPr>
          <a:lstStyle/>
          <a:p>
            <a:r>
              <a:rPr lang="en-US" sz="3600" dirty="0" smtClean="0"/>
              <a:t>History 321: </a:t>
            </a:r>
            <a:br>
              <a:rPr lang="en-US" sz="3600" dirty="0" smtClean="0"/>
            </a:br>
            <a:r>
              <a:rPr lang="en-US" sz="3600" dirty="0" smtClean="0"/>
              <a:t>State and Society in Early Modern Europe:</a:t>
            </a:r>
            <a:br>
              <a:rPr lang="en-US" sz="3600" dirty="0" smtClean="0"/>
            </a:br>
            <a:r>
              <a:rPr lang="en-US" sz="3600" dirty="0" smtClean="0"/>
              <a:t>The Thirty Years War</a:t>
            </a:r>
            <a:endParaRPr lang="en-US" sz="3600" dirty="0"/>
          </a:p>
        </p:txBody>
      </p:sp>
    </p:spTree>
    <p:extLst>
      <p:ext uri="{BB962C8B-B14F-4D97-AF65-F5344CB8AC3E}">
        <p14:creationId xmlns:p14="http://schemas.microsoft.com/office/powerpoint/2010/main" val="3275941970"/>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CA" sz="3200" dirty="0" smtClean="0"/>
              <a:t>Some observations about warfare</a:t>
            </a:r>
            <a:endParaRPr lang="en-CA" sz="3200" dirty="0"/>
          </a:p>
        </p:txBody>
      </p:sp>
      <p:sp>
        <p:nvSpPr>
          <p:cNvPr id="3" name="Content Placeholder 2"/>
          <p:cNvSpPr>
            <a:spLocks noGrp="1"/>
          </p:cNvSpPr>
          <p:nvPr>
            <p:ph idx="1"/>
          </p:nvPr>
        </p:nvSpPr>
        <p:spPr>
          <a:xfrm>
            <a:off x="457200" y="1219200"/>
            <a:ext cx="8229600" cy="5090160"/>
          </a:xfrm>
        </p:spPr>
        <p:txBody>
          <a:bodyPr/>
          <a:lstStyle/>
          <a:p>
            <a:r>
              <a:rPr lang="en-CA" dirty="0" smtClean="0"/>
              <a:t>Lack of heavy artillery in attacks on Vienna: June 1619 (p. 280), November 1619 (p. 291)</a:t>
            </a:r>
          </a:p>
          <a:p>
            <a:r>
              <a:rPr lang="en-CA" dirty="0" smtClean="0"/>
              <a:t>“the full horrors of war” (p. 301)</a:t>
            </a:r>
          </a:p>
          <a:p>
            <a:pPr lvl="1"/>
            <a:r>
              <a:rPr lang="en-CA" sz="2800" dirty="0" smtClean="0"/>
              <a:t>epidemic</a:t>
            </a:r>
          </a:p>
          <a:p>
            <a:pPr lvl="1"/>
            <a:r>
              <a:rPr lang="en-CA" sz="2800" dirty="0" smtClean="0"/>
              <a:t>cruelty (p. 302)</a:t>
            </a:r>
            <a:endParaRPr lang="en-CA" sz="2800" dirty="0"/>
          </a:p>
        </p:txBody>
      </p:sp>
    </p:spTree>
    <p:extLst>
      <p:ext uri="{BB962C8B-B14F-4D97-AF65-F5344CB8AC3E}">
        <p14:creationId xmlns:p14="http://schemas.microsoft.com/office/powerpoint/2010/main" val="2518307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304800"/>
            <a:ext cx="4038600" cy="5821362"/>
          </a:xfrm>
        </p:spPr>
        <p:txBody>
          <a:bodyPr>
            <a:normAutofit/>
          </a:bodyPr>
          <a:lstStyle/>
          <a:p>
            <a:pPr algn="l"/>
            <a:r>
              <a:rPr lang="en-CA" sz="3600" dirty="0" smtClean="0"/>
              <a:t>Ferdinand Triumphant, 1621-1624</a:t>
            </a:r>
            <a:br>
              <a:rPr lang="en-CA" sz="3600" dirty="0" smtClean="0"/>
            </a:br>
            <a:r>
              <a:rPr lang="en-CA" sz="3600" dirty="0"/>
              <a:t/>
            </a:r>
            <a:br>
              <a:rPr lang="en-CA" sz="3600" dirty="0"/>
            </a:br>
            <a:r>
              <a:rPr lang="en-CA" sz="3600" dirty="0" smtClean="0"/>
              <a:t>How was Ferdinand II able to consolidate his authority within the Empire?</a:t>
            </a:r>
            <a:endParaRPr lang="en-CA" sz="3600" dirty="0"/>
          </a:p>
        </p:txBody>
      </p:sp>
    </p:spTree>
    <p:extLst>
      <p:ext uri="{BB962C8B-B14F-4D97-AF65-F5344CB8AC3E}">
        <p14:creationId xmlns:p14="http://schemas.microsoft.com/office/powerpoint/2010/main" val="16915892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a:bodyPr>
          <a:lstStyle/>
          <a:p>
            <a:r>
              <a:rPr lang="en-CA" sz="3600" dirty="0" smtClean="0"/>
              <a:t>The Palatine Cause</a:t>
            </a:r>
            <a:endParaRPr lang="en-CA" sz="3600" dirty="0"/>
          </a:p>
        </p:txBody>
      </p:sp>
      <p:sp>
        <p:nvSpPr>
          <p:cNvPr id="3" name="Content Placeholder 2"/>
          <p:cNvSpPr>
            <a:spLocks noGrp="1"/>
          </p:cNvSpPr>
          <p:nvPr>
            <p:ph idx="1"/>
          </p:nvPr>
        </p:nvSpPr>
        <p:spPr>
          <a:xfrm>
            <a:off x="457200" y="990600"/>
            <a:ext cx="8229600" cy="5318760"/>
          </a:xfrm>
        </p:spPr>
        <p:txBody>
          <a:bodyPr/>
          <a:lstStyle/>
          <a:p>
            <a:r>
              <a:rPr lang="en-CA" dirty="0" smtClean="0"/>
              <a:t>Frederick V: Winter King in exile</a:t>
            </a:r>
          </a:p>
          <a:p>
            <a:r>
              <a:rPr lang="en-CA" dirty="0" smtClean="0"/>
              <a:t>exit the generals and officers</a:t>
            </a:r>
          </a:p>
          <a:p>
            <a:pPr lvl="1"/>
            <a:r>
              <a:rPr lang="en-CA" dirty="0" err="1" smtClean="0"/>
              <a:t>Anhalt</a:t>
            </a:r>
            <a:r>
              <a:rPr lang="en-CA" dirty="0" smtClean="0"/>
              <a:t>, Hohenlohe</a:t>
            </a:r>
          </a:p>
          <a:p>
            <a:r>
              <a:rPr lang="en-CA" dirty="0" smtClean="0"/>
              <a:t>demise of the Protestant Union (1621)</a:t>
            </a:r>
          </a:p>
          <a:p>
            <a:r>
              <a:rPr lang="en-CA" dirty="0" smtClean="0"/>
              <a:t>end of the Twelve Years Truce (1621)</a:t>
            </a:r>
          </a:p>
          <a:p>
            <a:pPr lvl="1"/>
            <a:r>
              <a:rPr lang="en-CA" dirty="0" smtClean="0"/>
              <a:t>Dutch Republic and Spain: limited and strategic interest in the Holy Roman Empire</a:t>
            </a:r>
          </a:p>
          <a:p>
            <a:r>
              <a:rPr lang="en-CA" dirty="0" smtClean="0"/>
              <a:t>response of Protestant monarchies:</a:t>
            </a:r>
          </a:p>
          <a:p>
            <a:pPr lvl="1"/>
            <a:r>
              <a:rPr lang="en-CA" dirty="0" smtClean="0"/>
              <a:t>Denmark, England</a:t>
            </a:r>
          </a:p>
          <a:p>
            <a:r>
              <a:rPr lang="en-CA" dirty="0" smtClean="0"/>
              <a:t>pacification of </a:t>
            </a:r>
            <a:r>
              <a:rPr lang="en-CA" dirty="0" err="1"/>
              <a:t>Bethlen</a:t>
            </a:r>
            <a:r>
              <a:rPr lang="en-CA" dirty="0"/>
              <a:t> </a:t>
            </a:r>
            <a:r>
              <a:rPr lang="en-CA" dirty="0" err="1"/>
              <a:t>Gábor</a:t>
            </a:r>
            <a:r>
              <a:rPr lang="en-CA" dirty="0"/>
              <a:t> </a:t>
            </a:r>
            <a:r>
              <a:rPr lang="en-CA" dirty="0" smtClean="0"/>
              <a:t>(pp. 324-25)</a:t>
            </a:r>
          </a:p>
          <a:p>
            <a:pPr marL="137160" indent="0">
              <a:buNone/>
            </a:pPr>
            <a:r>
              <a:rPr lang="en-CA" dirty="0" smtClean="0"/>
              <a:t>	</a:t>
            </a:r>
          </a:p>
          <a:p>
            <a:pPr lvl="1"/>
            <a:endParaRPr lang="en-CA" dirty="0"/>
          </a:p>
        </p:txBody>
      </p:sp>
    </p:spTree>
    <p:extLst>
      <p:ext uri="{BB962C8B-B14F-4D97-AF65-F5344CB8AC3E}">
        <p14:creationId xmlns:p14="http://schemas.microsoft.com/office/powerpoint/2010/main" val="4146081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CA" sz="3600" dirty="0" smtClean="0"/>
              <a:t>Protestant Paladins</a:t>
            </a:r>
            <a:endParaRPr lang="en-CA" sz="3600" dirty="0"/>
          </a:p>
        </p:txBody>
      </p:sp>
      <p:sp>
        <p:nvSpPr>
          <p:cNvPr id="3" name="Content Placeholder 2"/>
          <p:cNvSpPr>
            <a:spLocks noGrp="1"/>
          </p:cNvSpPr>
          <p:nvPr>
            <p:ph idx="1"/>
          </p:nvPr>
        </p:nvSpPr>
        <p:spPr>
          <a:xfrm>
            <a:off x="152400" y="1205017"/>
            <a:ext cx="5029200" cy="5090160"/>
          </a:xfrm>
        </p:spPr>
        <p:txBody>
          <a:bodyPr/>
          <a:lstStyle/>
          <a:p>
            <a:r>
              <a:rPr lang="en-CA" dirty="0" smtClean="0"/>
              <a:t>Count Ernst von </a:t>
            </a:r>
            <a:r>
              <a:rPr lang="en-CA" dirty="0" err="1" smtClean="0"/>
              <a:t>Mansfeld</a:t>
            </a:r>
            <a:endParaRPr lang="en-CA" dirty="0" smtClean="0"/>
          </a:p>
          <a:p>
            <a:r>
              <a:rPr lang="en-CA" dirty="0" smtClean="0"/>
              <a:t>Landgrave Moritz of Hessen Kassel</a:t>
            </a:r>
          </a:p>
          <a:p>
            <a:r>
              <a:rPr lang="en-CA" dirty="0" smtClean="0"/>
              <a:t>Margrave Georg Friedrich of Baden-</a:t>
            </a:r>
            <a:r>
              <a:rPr lang="en-CA" dirty="0" err="1" smtClean="0"/>
              <a:t>Durlach</a:t>
            </a:r>
            <a:endParaRPr lang="en-CA" dirty="0" smtClean="0"/>
          </a:p>
          <a:p>
            <a:r>
              <a:rPr lang="en-CA" dirty="0" smtClean="0"/>
              <a:t>Magnus of Württemberg</a:t>
            </a:r>
          </a:p>
          <a:p>
            <a:r>
              <a:rPr lang="en-CA" dirty="0" smtClean="0"/>
              <a:t>others like Magnus</a:t>
            </a:r>
          </a:p>
          <a:p>
            <a:r>
              <a:rPr lang="en-CA" dirty="0" smtClean="0"/>
              <a:t>Christian of Brunswick-</a:t>
            </a:r>
            <a:r>
              <a:rPr lang="en-CA" dirty="0" err="1" smtClean="0"/>
              <a:t>Wolfenbüttel</a:t>
            </a:r>
            <a:endParaRPr lang="en-CA" dirty="0" smtClean="0"/>
          </a:p>
          <a:p>
            <a:r>
              <a:rPr lang="en-CA" dirty="0" smtClean="0"/>
              <a:t>“trade of war” (p. 330)</a:t>
            </a:r>
            <a:endParaRPr lang="en-CA" dirty="0"/>
          </a:p>
        </p:txBody>
      </p:sp>
    </p:spTree>
    <p:extLst>
      <p:ext uri="{BB962C8B-B14F-4D97-AF65-F5344CB8AC3E}">
        <p14:creationId xmlns:p14="http://schemas.microsoft.com/office/powerpoint/2010/main" val="603808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CA" dirty="0" smtClean="0"/>
              <a:t>Maps</a:t>
            </a:r>
            <a:endParaRPr lang="en-CA" dirty="0"/>
          </a:p>
        </p:txBody>
      </p:sp>
      <p:sp>
        <p:nvSpPr>
          <p:cNvPr id="3" name="Content Placeholder 2"/>
          <p:cNvSpPr>
            <a:spLocks noGrp="1"/>
          </p:cNvSpPr>
          <p:nvPr>
            <p:ph idx="1"/>
          </p:nvPr>
        </p:nvSpPr>
        <p:spPr>
          <a:xfrm>
            <a:off x="152400" y="685800"/>
            <a:ext cx="8839200" cy="6019800"/>
          </a:xfrm>
        </p:spPr>
        <p:txBody>
          <a:bodyPr>
            <a:normAutofit lnSpcReduction="10000"/>
          </a:bodyPr>
          <a:lstStyle/>
          <a:p>
            <a:r>
              <a:rPr lang="en-CA" dirty="0" smtClean="0">
                <a:solidFill>
                  <a:srgbClr val="C00000"/>
                </a:solidFill>
              </a:rPr>
              <a:t>Hessen-Kassel</a:t>
            </a:r>
          </a:p>
          <a:p>
            <a:r>
              <a:rPr lang="en-CA" sz="2400" dirty="0">
                <a:hlinkClick r:id="rId2"/>
              </a:rPr>
              <a:t>http://</a:t>
            </a:r>
            <a:r>
              <a:rPr lang="en-CA" sz="2400" dirty="0" smtClean="0">
                <a:hlinkClick r:id="rId2"/>
              </a:rPr>
              <a:t>upload.wikimedia.org/wikipedia/commons/7/7c/HRR_1789_Landgrafschaft_Hessen-Kassel.png</a:t>
            </a:r>
            <a:r>
              <a:rPr lang="en-CA" sz="2400" dirty="0" smtClean="0"/>
              <a:t> </a:t>
            </a:r>
            <a:endParaRPr lang="en-CA" sz="2400" dirty="0"/>
          </a:p>
          <a:p>
            <a:r>
              <a:rPr lang="en-CA" dirty="0" smtClean="0">
                <a:solidFill>
                  <a:srgbClr val="C00000"/>
                </a:solidFill>
              </a:rPr>
              <a:t>Baden-</a:t>
            </a:r>
            <a:r>
              <a:rPr lang="en-CA" dirty="0" err="1" smtClean="0">
                <a:solidFill>
                  <a:srgbClr val="C00000"/>
                </a:solidFill>
              </a:rPr>
              <a:t>Durlach</a:t>
            </a:r>
            <a:r>
              <a:rPr lang="en-CA" dirty="0" smtClean="0">
                <a:solidFill>
                  <a:srgbClr val="C00000"/>
                </a:solidFill>
              </a:rPr>
              <a:t> </a:t>
            </a:r>
            <a:r>
              <a:rPr lang="en-CA" sz="2400" dirty="0">
                <a:hlinkClick r:id="rId3"/>
              </a:rPr>
              <a:t>http://</a:t>
            </a:r>
            <a:r>
              <a:rPr lang="en-CA" sz="2400" dirty="0" smtClean="0">
                <a:hlinkClick r:id="rId3"/>
              </a:rPr>
              <a:t>upload.wikimedia.org/wikipedia/commons/e/ea/Markgrafschaft_Baden-Durlach.png</a:t>
            </a:r>
            <a:r>
              <a:rPr lang="en-CA" sz="2400" dirty="0" smtClean="0"/>
              <a:t> </a:t>
            </a:r>
          </a:p>
          <a:p>
            <a:r>
              <a:rPr lang="en-CA" dirty="0" smtClean="0">
                <a:solidFill>
                  <a:srgbClr val="C00000"/>
                </a:solidFill>
              </a:rPr>
              <a:t>Württemberg</a:t>
            </a:r>
          </a:p>
          <a:p>
            <a:r>
              <a:rPr lang="en-CA" sz="2400" dirty="0">
                <a:hlinkClick r:id="rId4"/>
              </a:rPr>
              <a:t>http://</a:t>
            </a:r>
            <a:r>
              <a:rPr lang="en-CA" sz="2400" dirty="0" smtClean="0">
                <a:hlinkClick r:id="rId4"/>
              </a:rPr>
              <a:t>www.pantel-web.de/bw_mirror/history/bwmaps/bw_316.jpg</a:t>
            </a:r>
            <a:r>
              <a:rPr lang="en-CA" sz="2400" dirty="0" smtClean="0"/>
              <a:t> </a:t>
            </a:r>
          </a:p>
          <a:p>
            <a:pPr lvl="1"/>
            <a:r>
              <a:rPr lang="en-CA" sz="2000" dirty="0" smtClean="0">
                <a:solidFill>
                  <a:srgbClr val="C00000"/>
                </a:solidFill>
              </a:rPr>
              <a:t>The Duchy of Württemberg is yellow, Electoral Palatinate is green, free imperial cities are pink, lands belonging to prince bishoprics are dark purple.</a:t>
            </a:r>
          </a:p>
          <a:p>
            <a:r>
              <a:rPr lang="en-CA" dirty="0" smtClean="0">
                <a:solidFill>
                  <a:srgbClr val="C00000"/>
                </a:solidFill>
              </a:rPr>
              <a:t>Duchy of </a:t>
            </a:r>
            <a:r>
              <a:rPr lang="en-CA" dirty="0" err="1" smtClean="0">
                <a:solidFill>
                  <a:srgbClr val="C00000"/>
                </a:solidFill>
              </a:rPr>
              <a:t>Braunschweig-Wolfenbüttel</a:t>
            </a:r>
            <a:endParaRPr lang="en-CA" dirty="0" smtClean="0">
              <a:solidFill>
                <a:srgbClr val="C00000"/>
              </a:solidFill>
            </a:endParaRPr>
          </a:p>
          <a:p>
            <a:r>
              <a:rPr lang="en-CA" sz="2200" dirty="0">
                <a:hlinkClick r:id="rId5"/>
              </a:rPr>
              <a:t>http://</a:t>
            </a:r>
            <a:r>
              <a:rPr lang="en-CA" sz="2200" dirty="0" smtClean="0">
                <a:hlinkClick r:id="rId5"/>
              </a:rPr>
              <a:t>de.wikipedia.org/w/index.php?title=Datei:Herzogtum_Braunschweig_1789.png&amp;filetimestamp=20090428162152</a:t>
            </a:r>
            <a:r>
              <a:rPr lang="en-CA" sz="2200" dirty="0" smtClean="0"/>
              <a:t> </a:t>
            </a:r>
            <a:endParaRPr lang="en-CA" sz="2200" dirty="0"/>
          </a:p>
          <a:p>
            <a:pPr lvl="1"/>
            <a:endParaRPr lang="en-CA" sz="2000" dirty="0" smtClean="0"/>
          </a:p>
          <a:p>
            <a:endParaRPr lang="en-CA" sz="2400" dirty="0"/>
          </a:p>
        </p:txBody>
      </p:sp>
    </p:spTree>
    <p:extLst>
      <p:ext uri="{BB962C8B-B14F-4D97-AF65-F5344CB8AC3E}">
        <p14:creationId xmlns:p14="http://schemas.microsoft.com/office/powerpoint/2010/main" val="1142772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CA" dirty="0" smtClean="0"/>
              <a:t>New theatres of War</a:t>
            </a:r>
            <a:endParaRPr lang="en-CA" dirty="0"/>
          </a:p>
        </p:txBody>
      </p:sp>
      <p:sp>
        <p:nvSpPr>
          <p:cNvPr id="3" name="Content Placeholder 2"/>
          <p:cNvSpPr>
            <a:spLocks noGrp="1"/>
          </p:cNvSpPr>
          <p:nvPr>
            <p:ph idx="1"/>
          </p:nvPr>
        </p:nvSpPr>
        <p:spPr>
          <a:xfrm>
            <a:off x="457200" y="1295400"/>
            <a:ext cx="8229600" cy="5013960"/>
          </a:xfrm>
        </p:spPr>
        <p:txBody>
          <a:bodyPr/>
          <a:lstStyle/>
          <a:p>
            <a:r>
              <a:rPr lang="en-CA" dirty="0" smtClean="0"/>
              <a:t>Bavaria’s invasion of Upper Palatinate, 1621</a:t>
            </a:r>
          </a:p>
          <a:p>
            <a:r>
              <a:rPr lang="en-CA" dirty="0" smtClean="0"/>
              <a:t>Battle of </a:t>
            </a:r>
            <a:r>
              <a:rPr lang="en-CA" dirty="0" err="1" smtClean="0"/>
              <a:t>Wimpfen</a:t>
            </a:r>
            <a:r>
              <a:rPr lang="en-CA" dirty="0" smtClean="0"/>
              <a:t>, 1622</a:t>
            </a:r>
          </a:p>
          <a:p>
            <a:r>
              <a:rPr lang="en-CA" dirty="0" smtClean="0"/>
              <a:t>Battle of </a:t>
            </a:r>
            <a:r>
              <a:rPr lang="en-CA" dirty="0" err="1" smtClean="0"/>
              <a:t>Höchst</a:t>
            </a:r>
            <a:r>
              <a:rPr lang="en-CA" dirty="0" smtClean="0"/>
              <a:t>, 1622</a:t>
            </a:r>
          </a:p>
          <a:p>
            <a:r>
              <a:rPr lang="en-CA" dirty="0" err="1" smtClean="0"/>
              <a:t>Mansfeld’s</a:t>
            </a:r>
            <a:r>
              <a:rPr lang="en-CA" dirty="0" smtClean="0"/>
              <a:t> invasion of East </a:t>
            </a:r>
            <a:r>
              <a:rPr lang="en-CA" dirty="0" err="1" smtClean="0"/>
              <a:t>Frisia</a:t>
            </a:r>
            <a:r>
              <a:rPr lang="en-CA" dirty="0" smtClean="0"/>
              <a:t>, 1622</a:t>
            </a:r>
          </a:p>
          <a:p>
            <a:r>
              <a:rPr lang="en-CA" dirty="0" smtClean="0"/>
              <a:t>Battle of </a:t>
            </a:r>
            <a:r>
              <a:rPr lang="en-CA" dirty="0" err="1" smtClean="0"/>
              <a:t>Stadtlohn</a:t>
            </a:r>
            <a:r>
              <a:rPr lang="en-CA" dirty="0" smtClean="0"/>
              <a:t>, 1623</a:t>
            </a:r>
          </a:p>
          <a:p>
            <a:r>
              <a:rPr lang="en-CA" dirty="0" smtClean="0"/>
              <a:t>re-emergence of </a:t>
            </a:r>
            <a:r>
              <a:rPr lang="en-CA" dirty="0" err="1" smtClean="0"/>
              <a:t>Bethlen</a:t>
            </a:r>
            <a:r>
              <a:rPr lang="en-CA" dirty="0" smtClean="0"/>
              <a:t> </a:t>
            </a:r>
            <a:r>
              <a:rPr lang="en-CA" dirty="0" err="1" smtClean="0"/>
              <a:t>Gábor</a:t>
            </a:r>
            <a:r>
              <a:rPr lang="en-CA" dirty="0" smtClean="0"/>
              <a:t>, 1623-1624</a:t>
            </a:r>
          </a:p>
          <a:p>
            <a:r>
              <a:rPr lang="en-CA" dirty="0" smtClean="0"/>
              <a:t>Hungary in Habsburg hands</a:t>
            </a:r>
          </a:p>
          <a:p>
            <a:pPr lvl="1"/>
            <a:r>
              <a:rPr lang="en-CA" dirty="0" smtClean="0"/>
              <a:t>Archduke Ferdinand, King of Hungary</a:t>
            </a:r>
            <a:r>
              <a:rPr lang="en-CA" smtClean="0"/>
              <a:t>, </a:t>
            </a:r>
            <a:r>
              <a:rPr lang="en-CA" smtClean="0"/>
              <a:t>1625</a:t>
            </a:r>
            <a:endParaRPr lang="en-CA" dirty="0"/>
          </a:p>
        </p:txBody>
      </p:sp>
    </p:spTree>
    <p:extLst>
      <p:ext uri="{BB962C8B-B14F-4D97-AF65-F5344CB8AC3E}">
        <p14:creationId xmlns:p14="http://schemas.microsoft.com/office/powerpoint/2010/main" val="433894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1143000"/>
          </a:xfrm>
        </p:spPr>
        <p:txBody>
          <a:bodyPr>
            <a:noAutofit/>
          </a:bodyPr>
          <a:lstStyle/>
          <a:p>
            <a:r>
              <a:rPr lang="en-CA" sz="3200" dirty="0" smtClean="0"/>
              <a:t>The Catholic Ascendency, 1621-1629</a:t>
            </a:r>
            <a:endParaRPr lang="en-CA" sz="3200" dirty="0"/>
          </a:p>
        </p:txBody>
      </p:sp>
      <p:sp>
        <p:nvSpPr>
          <p:cNvPr id="3" name="Content Placeholder 2"/>
          <p:cNvSpPr>
            <a:spLocks noGrp="1"/>
          </p:cNvSpPr>
          <p:nvPr>
            <p:ph idx="1"/>
          </p:nvPr>
        </p:nvSpPr>
        <p:spPr>
          <a:xfrm>
            <a:off x="533400" y="1143000"/>
            <a:ext cx="8229600" cy="5166360"/>
          </a:xfrm>
        </p:spPr>
        <p:txBody>
          <a:bodyPr>
            <a:normAutofit/>
          </a:bodyPr>
          <a:lstStyle/>
          <a:p>
            <a:r>
              <a:rPr lang="en-CA" dirty="0" smtClean="0"/>
              <a:t>“The significance of the victories of 1620-3 lay not in sweeping constitutional or institutional changes, but in the redistribution of power and wealth to the emperor’s supporters” (p. 348).</a:t>
            </a:r>
          </a:p>
          <a:p>
            <a:r>
              <a:rPr lang="en-CA" dirty="0" smtClean="0"/>
              <a:t>Bohemia</a:t>
            </a:r>
          </a:p>
          <a:p>
            <a:pPr lvl="1"/>
            <a:r>
              <a:rPr lang="en-CA" dirty="0" smtClean="0"/>
              <a:t>a hereditary monarchy</a:t>
            </a:r>
          </a:p>
          <a:p>
            <a:pPr lvl="1"/>
            <a:r>
              <a:rPr lang="en-CA" dirty="0" smtClean="0"/>
              <a:t>Estates remain but with restrictions.  Their “powers now rested on dynastic grace, not inalienable corporate rights” (349).</a:t>
            </a:r>
          </a:p>
          <a:p>
            <a:pPr lvl="1"/>
            <a:r>
              <a:rPr lang="en-CA" dirty="0" smtClean="0"/>
              <a:t>revocation of the Letter of Majesty</a:t>
            </a:r>
          </a:p>
          <a:p>
            <a:pPr lvl="1"/>
            <a:r>
              <a:rPr lang="en-CA" dirty="0" smtClean="0"/>
              <a:t>removal of chancellery to Vienna</a:t>
            </a:r>
            <a:endParaRPr lang="en-CA" dirty="0"/>
          </a:p>
        </p:txBody>
      </p:sp>
    </p:spTree>
    <p:extLst>
      <p:ext uri="{BB962C8B-B14F-4D97-AF65-F5344CB8AC3E}">
        <p14:creationId xmlns:p14="http://schemas.microsoft.com/office/powerpoint/2010/main" val="3887583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1143000"/>
          </a:xfrm>
        </p:spPr>
        <p:txBody>
          <a:bodyPr>
            <a:noAutofit/>
          </a:bodyPr>
          <a:lstStyle/>
          <a:p>
            <a:r>
              <a:rPr lang="en-CA" sz="3200" dirty="0" smtClean="0"/>
              <a:t>The Catholic Ascendency, 1621-1629</a:t>
            </a:r>
            <a:endParaRPr lang="en-CA" sz="3200" dirty="0"/>
          </a:p>
        </p:txBody>
      </p:sp>
      <p:sp>
        <p:nvSpPr>
          <p:cNvPr id="3" name="Content Placeholder 2"/>
          <p:cNvSpPr>
            <a:spLocks noGrp="1"/>
          </p:cNvSpPr>
          <p:nvPr>
            <p:ph idx="1"/>
          </p:nvPr>
        </p:nvSpPr>
        <p:spPr>
          <a:xfrm>
            <a:off x="533400" y="1143000"/>
            <a:ext cx="8229600" cy="5166360"/>
          </a:xfrm>
        </p:spPr>
        <p:txBody>
          <a:bodyPr>
            <a:normAutofit/>
          </a:bodyPr>
          <a:lstStyle/>
          <a:p>
            <a:r>
              <a:rPr lang="en-CA" dirty="0" smtClean="0"/>
              <a:t>chancellor and vice-chancellor</a:t>
            </a:r>
          </a:p>
          <a:p>
            <a:r>
              <a:rPr lang="en-CA" dirty="0" smtClean="0"/>
              <a:t>“The victories after 1620 enabled Ferdinand to extend his existing patronage to the rest of the Empire.  By redistributing conquered land, he undermined the opposition’s economic base while strengthening his supporters’” (p. 350).</a:t>
            </a:r>
          </a:p>
          <a:p>
            <a:r>
              <a:rPr lang="en-CA" dirty="0" smtClean="0"/>
              <a:t>an improvised, not a coherent, strategy</a:t>
            </a:r>
            <a:endParaRPr lang="en-CA" dirty="0"/>
          </a:p>
        </p:txBody>
      </p:sp>
    </p:spTree>
    <p:extLst>
      <p:ext uri="{BB962C8B-B14F-4D97-AF65-F5344CB8AC3E}">
        <p14:creationId xmlns:p14="http://schemas.microsoft.com/office/powerpoint/2010/main" val="3444632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838200"/>
          </a:xfrm>
        </p:spPr>
        <p:txBody>
          <a:bodyPr>
            <a:noAutofit/>
          </a:bodyPr>
          <a:lstStyle/>
          <a:p>
            <a:r>
              <a:rPr lang="en-CA" sz="3200" dirty="0" smtClean="0"/>
              <a:t>The Catholic Ascendency, 1621-1629</a:t>
            </a:r>
            <a:endParaRPr lang="en-CA" sz="3200" dirty="0"/>
          </a:p>
        </p:txBody>
      </p:sp>
      <p:sp>
        <p:nvSpPr>
          <p:cNvPr id="3" name="Content Placeholder 2"/>
          <p:cNvSpPr>
            <a:spLocks noGrp="1"/>
          </p:cNvSpPr>
          <p:nvPr>
            <p:ph idx="1"/>
          </p:nvPr>
        </p:nvSpPr>
        <p:spPr>
          <a:xfrm>
            <a:off x="533400" y="914400"/>
            <a:ext cx="8229600" cy="5394960"/>
          </a:xfrm>
        </p:spPr>
        <p:txBody>
          <a:bodyPr>
            <a:normAutofit lnSpcReduction="10000"/>
          </a:bodyPr>
          <a:lstStyle/>
          <a:p>
            <a:r>
              <a:rPr lang="en-CA" dirty="0" smtClean="0"/>
              <a:t>Blood Court</a:t>
            </a:r>
          </a:p>
          <a:p>
            <a:pPr lvl="1"/>
            <a:r>
              <a:rPr lang="en-CA" dirty="0" smtClean="0"/>
              <a:t>28 executions in Prague: 21 June 1621 </a:t>
            </a:r>
          </a:p>
          <a:p>
            <a:pPr lvl="1"/>
            <a:r>
              <a:rPr lang="en-CA" dirty="0" smtClean="0"/>
              <a:t>“undoubtedly unnecessary and a mistake” (p. 352)</a:t>
            </a:r>
          </a:p>
          <a:p>
            <a:r>
              <a:rPr lang="en-CA" dirty="0" smtClean="0"/>
              <a:t>Land Transfers</a:t>
            </a:r>
          </a:p>
          <a:p>
            <a:pPr lvl="1"/>
            <a:r>
              <a:rPr lang="en-CA" dirty="0" smtClean="0"/>
              <a:t>“the largest transfer of property in Europe before the seizures during the Communist takeover after 1945” (p. 353)</a:t>
            </a:r>
          </a:p>
          <a:p>
            <a:pPr lvl="1"/>
            <a:r>
              <a:rPr lang="en-CA" dirty="0" smtClean="0"/>
              <a:t>confiscation of land: the standard penalty for rebellion</a:t>
            </a:r>
          </a:p>
          <a:p>
            <a:pPr lvl="1"/>
            <a:r>
              <a:rPr lang="en-CA" dirty="0" smtClean="0"/>
              <a:t>state power and “the reordering of personal relationships” (p. 354)</a:t>
            </a:r>
          </a:p>
          <a:p>
            <a:pPr lvl="1"/>
            <a:r>
              <a:rPr lang="en-CA" dirty="0" smtClean="0"/>
              <a:t>concentration of landed wealth among a small group of Ferdinand’s supporters</a:t>
            </a:r>
            <a:endParaRPr lang="en-CA" dirty="0"/>
          </a:p>
        </p:txBody>
      </p:sp>
    </p:spTree>
    <p:extLst>
      <p:ext uri="{BB962C8B-B14F-4D97-AF65-F5344CB8AC3E}">
        <p14:creationId xmlns:p14="http://schemas.microsoft.com/office/powerpoint/2010/main" val="3579799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838200"/>
          </a:xfrm>
        </p:spPr>
        <p:txBody>
          <a:bodyPr>
            <a:noAutofit/>
          </a:bodyPr>
          <a:lstStyle/>
          <a:p>
            <a:r>
              <a:rPr lang="en-CA" sz="3200" dirty="0" smtClean="0"/>
              <a:t>The Catholic Ascendency, 1621-1629</a:t>
            </a:r>
            <a:endParaRPr lang="en-CA" sz="3200" dirty="0"/>
          </a:p>
        </p:txBody>
      </p:sp>
      <p:sp>
        <p:nvSpPr>
          <p:cNvPr id="3" name="Content Placeholder 2"/>
          <p:cNvSpPr>
            <a:spLocks noGrp="1"/>
          </p:cNvSpPr>
          <p:nvPr>
            <p:ph idx="1"/>
          </p:nvPr>
        </p:nvSpPr>
        <p:spPr>
          <a:xfrm>
            <a:off x="533400" y="914400"/>
            <a:ext cx="8229600" cy="5394960"/>
          </a:xfrm>
        </p:spPr>
        <p:txBody>
          <a:bodyPr>
            <a:normAutofit lnSpcReduction="10000"/>
          </a:bodyPr>
          <a:lstStyle/>
          <a:p>
            <a:r>
              <a:rPr lang="en-CA" dirty="0" smtClean="0"/>
              <a:t>the fate of the Palatinate</a:t>
            </a:r>
          </a:p>
          <a:p>
            <a:pPr lvl="1"/>
            <a:r>
              <a:rPr lang="en-CA" dirty="0" smtClean="0"/>
              <a:t>rewards for Maximilian I: </a:t>
            </a:r>
          </a:p>
          <a:p>
            <a:pPr marL="1362456" lvl="2" indent="-457200">
              <a:buFont typeface="+mj-lt"/>
              <a:buAutoNum type="arabicPeriod"/>
            </a:pPr>
            <a:r>
              <a:rPr lang="en-CA" dirty="0" smtClean="0"/>
              <a:t>the Upper Palatinate</a:t>
            </a:r>
          </a:p>
          <a:p>
            <a:pPr marL="1362456" lvl="2" indent="-457200">
              <a:buFont typeface="+mj-lt"/>
              <a:buAutoNum type="arabicPeriod"/>
            </a:pPr>
            <a:r>
              <a:rPr lang="en-CA" dirty="0" smtClean="0"/>
              <a:t>part of the eastern Lower Palatinate</a:t>
            </a:r>
          </a:p>
          <a:p>
            <a:pPr marL="1362456" lvl="2" indent="-457200">
              <a:buFont typeface="+mj-lt"/>
              <a:buAutoNum type="arabicPeriod"/>
            </a:pPr>
            <a:r>
              <a:rPr lang="en-CA" dirty="0" smtClean="0"/>
              <a:t>electoral title</a:t>
            </a:r>
            <a:endParaRPr lang="en-CA" dirty="0"/>
          </a:p>
          <a:p>
            <a:pPr marL="1097280" lvl="1" indent="-457200"/>
            <a:r>
              <a:rPr lang="en-CA" dirty="0" smtClean="0"/>
              <a:t>“Maximilian remained bound to Ferdinand whose help he needed to secure wider recognition of his new status” (p. 356).</a:t>
            </a:r>
          </a:p>
          <a:p>
            <a:pPr marL="777240" indent="-457200"/>
            <a:r>
              <a:rPr lang="en-CA" dirty="0" smtClean="0"/>
              <a:t>eleven new princes (1624)</a:t>
            </a:r>
          </a:p>
          <a:p>
            <a:pPr marL="777240" indent="-457200"/>
            <a:r>
              <a:rPr lang="en-CA" dirty="0" smtClean="0"/>
              <a:t>“Ferdinand’s programme worked by changing people, not institutions, brining loyalists to the fore and marginalizing opponents” (p. 357).</a:t>
            </a:r>
            <a:endParaRPr lang="en-CA" dirty="0"/>
          </a:p>
        </p:txBody>
      </p:sp>
    </p:spTree>
    <p:extLst>
      <p:ext uri="{BB962C8B-B14F-4D97-AF65-F5344CB8AC3E}">
        <p14:creationId xmlns:p14="http://schemas.microsoft.com/office/powerpoint/2010/main" val="782351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020762"/>
          </a:xfrm>
        </p:spPr>
        <p:txBody>
          <a:bodyPr>
            <a:normAutofit/>
          </a:bodyPr>
          <a:lstStyle/>
          <a:p>
            <a:r>
              <a:rPr lang="en-CA" sz="3600" dirty="0" smtClean="0"/>
              <a:t>The Bohemian Revolt, 1618-1620</a:t>
            </a:r>
            <a:endParaRPr lang="en-CA" sz="3600" dirty="0"/>
          </a:p>
        </p:txBody>
      </p:sp>
      <p:sp>
        <p:nvSpPr>
          <p:cNvPr id="5" name="Content Placeholder 4"/>
          <p:cNvSpPr>
            <a:spLocks noGrp="1"/>
          </p:cNvSpPr>
          <p:nvPr>
            <p:ph idx="1"/>
          </p:nvPr>
        </p:nvSpPr>
        <p:spPr>
          <a:xfrm>
            <a:off x="457200" y="1371600"/>
            <a:ext cx="8229600" cy="4937760"/>
          </a:xfrm>
        </p:spPr>
        <p:txBody>
          <a:bodyPr/>
          <a:lstStyle/>
          <a:p>
            <a:r>
              <a:rPr lang="en-CA" dirty="0" smtClean="0">
                <a:solidFill>
                  <a:srgbClr val="FFFF00"/>
                </a:solidFill>
              </a:rPr>
              <a:t>What sort of war was the Thirty Years War when it began?</a:t>
            </a:r>
          </a:p>
          <a:p>
            <a:r>
              <a:rPr lang="en-CA" dirty="0" smtClean="0"/>
              <a:t>“The Bohemian Revolt was the first serious clash over the political and religious issues facing the Empire. …Europe was not poised for war in 1618, as all the major powers remained afflicted by their own problems. …Few intended their involvement to lead to a major war, and no one thought of a conflict lasting thirty years” (p. 269).</a:t>
            </a:r>
          </a:p>
        </p:txBody>
      </p:sp>
    </p:spTree>
    <p:extLst>
      <p:ext uri="{BB962C8B-B14F-4D97-AF65-F5344CB8AC3E}">
        <p14:creationId xmlns:p14="http://schemas.microsoft.com/office/powerpoint/2010/main" val="37378776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838200"/>
          </a:xfrm>
        </p:spPr>
        <p:txBody>
          <a:bodyPr>
            <a:noAutofit/>
          </a:bodyPr>
          <a:lstStyle/>
          <a:p>
            <a:r>
              <a:rPr lang="en-CA" sz="3200" dirty="0" smtClean="0"/>
              <a:t>The Catholic Ascendency, 1621-1629</a:t>
            </a:r>
            <a:endParaRPr lang="en-CA" sz="3200" dirty="0"/>
          </a:p>
        </p:txBody>
      </p:sp>
      <p:sp>
        <p:nvSpPr>
          <p:cNvPr id="3" name="Content Placeholder 2"/>
          <p:cNvSpPr>
            <a:spLocks noGrp="1"/>
          </p:cNvSpPr>
          <p:nvPr>
            <p:ph idx="1"/>
          </p:nvPr>
        </p:nvSpPr>
        <p:spPr>
          <a:xfrm>
            <a:off x="533400" y="914400"/>
            <a:ext cx="8229600" cy="5394960"/>
          </a:xfrm>
        </p:spPr>
        <p:txBody>
          <a:bodyPr>
            <a:normAutofit/>
          </a:bodyPr>
          <a:lstStyle/>
          <a:p>
            <a:r>
              <a:rPr lang="en-CA" dirty="0" smtClean="0"/>
              <a:t>the formation of a “solidly Catholic political and social elite” (p. 357)</a:t>
            </a:r>
          </a:p>
          <a:p>
            <a:pPr lvl="1"/>
            <a:r>
              <a:rPr lang="en-CA" dirty="0" smtClean="0"/>
              <a:t>Nobles became Catholic.  Some did so opportunistically. </a:t>
            </a:r>
          </a:p>
          <a:p>
            <a:pPr lvl="1"/>
            <a:r>
              <a:rPr lang="en-CA" dirty="0" smtClean="0"/>
              <a:t>Rebels lost religious and political rights and property.</a:t>
            </a:r>
          </a:p>
          <a:p>
            <a:pPr lvl="1"/>
            <a:r>
              <a:rPr lang="en-CA" dirty="0" smtClean="0"/>
              <a:t>“re-catholicization” similar to Munich plan (1579)</a:t>
            </a:r>
          </a:p>
          <a:p>
            <a:pPr lvl="1"/>
            <a:r>
              <a:rPr lang="en-CA" dirty="0" smtClean="0"/>
              <a:t>Catholicism a prerequisite for citizenship in towns</a:t>
            </a:r>
          </a:p>
          <a:p>
            <a:pPr lvl="1"/>
            <a:r>
              <a:rPr lang="en-CA" dirty="0" smtClean="0"/>
              <a:t>Protestant exiles</a:t>
            </a:r>
          </a:p>
          <a:p>
            <a:pPr lvl="2"/>
            <a:r>
              <a:rPr lang="en-CA" dirty="0" smtClean="0"/>
              <a:t>advantages / disadvantages</a:t>
            </a:r>
          </a:p>
          <a:p>
            <a:pPr lvl="2"/>
            <a:r>
              <a:rPr lang="en-CA" dirty="0" smtClean="0"/>
              <a:t>“The Palatine and Bohemian causes, both defeated, lived on as justification for Danish and Swedish intervention” (p. 361).</a:t>
            </a:r>
            <a:endParaRPr lang="en-CA" dirty="0"/>
          </a:p>
        </p:txBody>
      </p:sp>
    </p:spTree>
    <p:extLst>
      <p:ext uri="{BB962C8B-B14F-4D97-AF65-F5344CB8AC3E}">
        <p14:creationId xmlns:p14="http://schemas.microsoft.com/office/powerpoint/2010/main" val="270767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CA" sz="3600" dirty="0"/>
              <a:t>The Bohemian Revolt, 1618-1620</a:t>
            </a:r>
          </a:p>
        </p:txBody>
      </p:sp>
      <p:sp>
        <p:nvSpPr>
          <p:cNvPr id="3" name="Content Placeholder 2"/>
          <p:cNvSpPr>
            <a:spLocks noGrp="1"/>
          </p:cNvSpPr>
          <p:nvPr>
            <p:ph idx="1"/>
          </p:nvPr>
        </p:nvSpPr>
        <p:spPr>
          <a:xfrm>
            <a:off x="0" y="1066800"/>
            <a:ext cx="5257800" cy="5334000"/>
          </a:xfrm>
        </p:spPr>
        <p:txBody>
          <a:bodyPr>
            <a:normAutofit/>
          </a:bodyPr>
          <a:lstStyle/>
          <a:p>
            <a:r>
              <a:rPr lang="en-CA" dirty="0" smtClean="0"/>
              <a:t>“…an aristocratic coup led by a minority of desperate militant Protestants” (p. 269)</a:t>
            </a:r>
            <a:endParaRPr lang="en-CA" dirty="0"/>
          </a:p>
          <a:p>
            <a:r>
              <a:rPr lang="en-CA" dirty="0" smtClean="0"/>
              <a:t>divided </a:t>
            </a:r>
            <a:r>
              <a:rPr lang="en-CA" dirty="0" err="1" smtClean="0"/>
              <a:t>Defensors</a:t>
            </a:r>
            <a:endParaRPr lang="en-CA" dirty="0"/>
          </a:p>
          <a:p>
            <a:r>
              <a:rPr lang="en-CA" dirty="0" smtClean="0"/>
              <a:t>applying the Letter of Majesty</a:t>
            </a:r>
          </a:p>
          <a:p>
            <a:r>
              <a:rPr lang="en-CA" dirty="0" smtClean="0"/>
              <a:t>Count </a:t>
            </a:r>
            <a:r>
              <a:rPr lang="en-CA" dirty="0" err="1" smtClean="0"/>
              <a:t>Jindrich</a:t>
            </a:r>
            <a:r>
              <a:rPr lang="en-CA" dirty="0" smtClean="0"/>
              <a:t> </a:t>
            </a:r>
            <a:r>
              <a:rPr lang="en-CA" dirty="0" err="1" smtClean="0"/>
              <a:t>Matyas</a:t>
            </a:r>
            <a:r>
              <a:rPr lang="en-CA" dirty="0" smtClean="0"/>
              <a:t> </a:t>
            </a:r>
            <a:r>
              <a:rPr lang="en-CA" dirty="0" err="1" smtClean="0"/>
              <a:t>Thurn</a:t>
            </a:r>
            <a:r>
              <a:rPr lang="en-CA" dirty="0" smtClean="0"/>
              <a:t> (1567-1640)</a:t>
            </a:r>
          </a:p>
          <a:p>
            <a:pPr lvl="1"/>
            <a:r>
              <a:rPr lang="en-CA" dirty="0" smtClean="0"/>
              <a:t>Protestant assembly</a:t>
            </a:r>
          </a:p>
          <a:p>
            <a:r>
              <a:rPr lang="en-CA" dirty="0" err="1" smtClean="0"/>
              <a:t>Defensors</a:t>
            </a:r>
            <a:r>
              <a:rPr lang="en-CA" dirty="0" smtClean="0"/>
              <a:t> vs. Regents</a:t>
            </a:r>
          </a:p>
          <a:p>
            <a:r>
              <a:rPr lang="en-CA" dirty="0" smtClean="0"/>
              <a:t>the fateful day: 23 May 1618</a:t>
            </a:r>
            <a:endParaRPr lang="en-CA" dirty="0"/>
          </a:p>
        </p:txBody>
      </p:sp>
    </p:spTree>
    <p:extLst>
      <p:ext uri="{BB962C8B-B14F-4D97-AF65-F5344CB8AC3E}">
        <p14:creationId xmlns:p14="http://schemas.microsoft.com/office/powerpoint/2010/main" val="2644227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CA" sz="3600" dirty="0"/>
              <a:t>The Bohemian Revolt, 1618-1620</a:t>
            </a:r>
          </a:p>
        </p:txBody>
      </p:sp>
      <p:sp>
        <p:nvSpPr>
          <p:cNvPr id="3" name="Content Placeholder 2"/>
          <p:cNvSpPr>
            <a:spLocks noGrp="1"/>
          </p:cNvSpPr>
          <p:nvPr>
            <p:ph idx="1"/>
          </p:nvPr>
        </p:nvSpPr>
        <p:spPr>
          <a:xfrm>
            <a:off x="0" y="1066800"/>
            <a:ext cx="5257800" cy="5334000"/>
          </a:xfrm>
        </p:spPr>
        <p:txBody>
          <a:bodyPr>
            <a:normAutofit/>
          </a:bodyPr>
          <a:lstStyle/>
          <a:p>
            <a:r>
              <a:rPr lang="en-CA" dirty="0" smtClean="0"/>
              <a:t>Protestant assembly </a:t>
            </a:r>
            <a:r>
              <a:rPr lang="en-CA" dirty="0" smtClean="0">
                <a:sym typeface="Wingdings" pitchFamily="2" charset="2"/>
              </a:rPr>
              <a:t> diet  Directors</a:t>
            </a:r>
          </a:p>
          <a:p>
            <a:r>
              <a:rPr lang="en-CA" dirty="0" smtClean="0">
                <a:sym typeface="Wingdings" pitchFamily="2" charset="2"/>
              </a:rPr>
              <a:t>Count Georg Friedrich von Hohenlohe</a:t>
            </a:r>
          </a:p>
          <a:p>
            <a:r>
              <a:rPr lang="en-CA" dirty="0" smtClean="0">
                <a:sym typeface="Wingdings" pitchFamily="2" charset="2"/>
              </a:rPr>
              <a:t>Habsburg reaction</a:t>
            </a:r>
          </a:p>
          <a:p>
            <a:pPr lvl="1"/>
            <a:r>
              <a:rPr lang="en-CA" dirty="0" smtClean="0">
                <a:sym typeface="Wingdings" pitchFamily="2" charset="2"/>
              </a:rPr>
              <a:t>demise of </a:t>
            </a:r>
            <a:r>
              <a:rPr lang="en-CA" dirty="0" err="1" smtClean="0">
                <a:sym typeface="Wingdings" pitchFamily="2" charset="2"/>
              </a:rPr>
              <a:t>Klesl</a:t>
            </a:r>
            <a:endParaRPr lang="en-CA" dirty="0" smtClean="0">
              <a:sym typeface="Wingdings" pitchFamily="2" charset="2"/>
            </a:endParaRPr>
          </a:p>
          <a:p>
            <a:pPr lvl="1"/>
            <a:r>
              <a:rPr lang="en-CA" dirty="0" smtClean="0">
                <a:sym typeface="Wingdings" pitchFamily="2" charset="2"/>
              </a:rPr>
              <a:t>mobilization</a:t>
            </a:r>
          </a:p>
          <a:p>
            <a:pPr lvl="1"/>
            <a:r>
              <a:rPr lang="en-CA" dirty="0" smtClean="0"/>
              <a:t>Charles </a:t>
            </a:r>
            <a:r>
              <a:rPr lang="en-CA" dirty="0"/>
              <a:t>Bonaventure de </a:t>
            </a:r>
            <a:r>
              <a:rPr lang="en-CA" dirty="0" err="1"/>
              <a:t>Longueval</a:t>
            </a:r>
            <a:r>
              <a:rPr lang="en-CA" dirty="0"/>
              <a:t>, Count of </a:t>
            </a:r>
            <a:r>
              <a:rPr lang="en-CA" dirty="0" err="1"/>
              <a:t>Bucquoy</a:t>
            </a:r>
            <a:r>
              <a:rPr lang="en-CA" dirty="0"/>
              <a:t> </a:t>
            </a:r>
          </a:p>
        </p:txBody>
      </p:sp>
    </p:spTree>
    <p:extLst>
      <p:ext uri="{BB962C8B-B14F-4D97-AF65-F5344CB8AC3E}">
        <p14:creationId xmlns:p14="http://schemas.microsoft.com/office/powerpoint/2010/main" val="3518509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533400"/>
          </a:xfrm>
        </p:spPr>
        <p:txBody>
          <a:bodyPr>
            <a:normAutofit fontScale="90000"/>
          </a:bodyPr>
          <a:lstStyle/>
          <a:p>
            <a:r>
              <a:rPr lang="en-CA" sz="3600" dirty="0" smtClean="0"/>
              <a:t>Bohemian Revolt: Search for Support</a:t>
            </a:r>
            <a:endParaRPr lang="en-CA" sz="3600" dirty="0"/>
          </a:p>
        </p:txBody>
      </p:sp>
      <p:sp>
        <p:nvSpPr>
          <p:cNvPr id="3" name="Content Placeholder 2"/>
          <p:cNvSpPr>
            <a:spLocks noGrp="1"/>
          </p:cNvSpPr>
          <p:nvPr>
            <p:ph idx="1"/>
          </p:nvPr>
        </p:nvSpPr>
        <p:spPr>
          <a:xfrm>
            <a:off x="76200" y="685800"/>
            <a:ext cx="5410200" cy="5867400"/>
          </a:xfrm>
        </p:spPr>
        <p:txBody>
          <a:bodyPr>
            <a:normAutofit/>
          </a:bodyPr>
          <a:lstStyle/>
          <a:p>
            <a:r>
              <a:rPr lang="en-CA" dirty="0" smtClean="0"/>
              <a:t>Habsburgs</a:t>
            </a:r>
          </a:p>
          <a:p>
            <a:pPr lvl="1"/>
            <a:r>
              <a:rPr lang="en-CA" dirty="0" smtClean="0"/>
              <a:t>Spain</a:t>
            </a:r>
          </a:p>
          <a:p>
            <a:pPr lvl="1"/>
            <a:r>
              <a:rPr lang="en-CA" dirty="0" smtClean="0"/>
              <a:t>Saxony</a:t>
            </a:r>
          </a:p>
          <a:p>
            <a:pPr lvl="2"/>
            <a:r>
              <a:rPr lang="en-CA" sz="2400" dirty="0" err="1" smtClean="0"/>
              <a:t>Mühlhausen</a:t>
            </a:r>
            <a:r>
              <a:rPr lang="en-CA" sz="2400" dirty="0" smtClean="0"/>
              <a:t> Declaration (20 March 1620)</a:t>
            </a:r>
          </a:p>
          <a:p>
            <a:pPr lvl="1"/>
            <a:r>
              <a:rPr lang="en-CA" dirty="0" smtClean="0"/>
              <a:t>Poland: Cossacks: “the kind of cavalry that ‘God would not want and the Devil was afraid of’”(p. 292)</a:t>
            </a:r>
          </a:p>
          <a:p>
            <a:pPr lvl="1"/>
            <a:r>
              <a:rPr lang="en-CA" dirty="0" smtClean="0"/>
              <a:t>Bavaria…and the Catholic League</a:t>
            </a:r>
          </a:p>
          <a:p>
            <a:pPr lvl="2"/>
            <a:r>
              <a:rPr lang="en-CA" sz="2400" dirty="0" smtClean="0"/>
              <a:t>Treaty of Munich (8 October 1619)</a:t>
            </a:r>
          </a:p>
          <a:p>
            <a:pPr lvl="2"/>
            <a:r>
              <a:rPr lang="en-CA" sz="2400" dirty="0" smtClean="0"/>
              <a:t>General Jean </a:t>
            </a:r>
            <a:r>
              <a:rPr lang="en-CA" sz="2400" dirty="0" err="1" smtClean="0"/>
              <a:t>Tserclaes</a:t>
            </a:r>
            <a:r>
              <a:rPr lang="en-CA" sz="2400" dirty="0" smtClean="0"/>
              <a:t> Tilly</a:t>
            </a:r>
            <a:endParaRPr lang="en-CA" sz="2400" dirty="0"/>
          </a:p>
        </p:txBody>
      </p:sp>
    </p:spTree>
    <p:extLst>
      <p:ext uri="{BB962C8B-B14F-4D97-AF65-F5344CB8AC3E}">
        <p14:creationId xmlns:p14="http://schemas.microsoft.com/office/powerpoint/2010/main" val="2960205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762000"/>
          </a:xfrm>
        </p:spPr>
        <p:txBody>
          <a:bodyPr>
            <a:normAutofit fontScale="90000"/>
          </a:bodyPr>
          <a:lstStyle/>
          <a:p>
            <a:r>
              <a:rPr lang="en-CA" sz="3600" dirty="0" smtClean="0"/>
              <a:t>Bohemian Revolt: Search for Support</a:t>
            </a:r>
            <a:endParaRPr lang="en-CA" sz="3600" dirty="0"/>
          </a:p>
        </p:txBody>
      </p:sp>
      <p:sp>
        <p:nvSpPr>
          <p:cNvPr id="3" name="Content Placeholder 2"/>
          <p:cNvSpPr>
            <a:spLocks noGrp="1"/>
          </p:cNvSpPr>
          <p:nvPr>
            <p:ph idx="1"/>
          </p:nvPr>
        </p:nvSpPr>
        <p:spPr>
          <a:xfrm>
            <a:off x="7545" y="894784"/>
            <a:ext cx="5181600" cy="5943600"/>
          </a:xfrm>
        </p:spPr>
        <p:txBody>
          <a:bodyPr>
            <a:normAutofit/>
          </a:bodyPr>
          <a:lstStyle/>
          <a:p>
            <a:r>
              <a:rPr lang="en-CA" dirty="0" smtClean="0"/>
              <a:t>Bohemia / Bohemian Confederation</a:t>
            </a:r>
          </a:p>
          <a:p>
            <a:pPr lvl="1"/>
            <a:r>
              <a:rPr lang="en-CA" dirty="0" smtClean="0"/>
              <a:t>election and coronation of Frederick V (1619)</a:t>
            </a:r>
            <a:endParaRPr lang="en-CA" dirty="0"/>
          </a:p>
          <a:p>
            <a:pPr lvl="1"/>
            <a:r>
              <a:rPr lang="en-CA" dirty="0" smtClean="0"/>
              <a:t>Protestant Union</a:t>
            </a:r>
          </a:p>
          <a:p>
            <a:pPr lvl="1"/>
            <a:r>
              <a:rPr lang="en-CA" dirty="0" smtClean="0"/>
              <a:t>Moravia</a:t>
            </a:r>
          </a:p>
          <a:p>
            <a:pPr lvl="1"/>
            <a:r>
              <a:rPr lang="en-CA" dirty="0" smtClean="0"/>
              <a:t>Hungary</a:t>
            </a:r>
          </a:p>
          <a:p>
            <a:pPr lvl="1"/>
            <a:r>
              <a:rPr lang="en-CA" dirty="0" smtClean="0"/>
              <a:t>Austrian Protestants</a:t>
            </a:r>
          </a:p>
          <a:p>
            <a:pPr lvl="1"/>
            <a:r>
              <a:rPr lang="en-CA" dirty="0" smtClean="0"/>
              <a:t>Britain</a:t>
            </a:r>
          </a:p>
          <a:p>
            <a:pPr lvl="1"/>
            <a:r>
              <a:rPr lang="en-CA" dirty="0" err="1" smtClean="0"/>
              <a:t>Bethlen</a:t>
            </a:r>
            <a:r>
              <a:rPr lang="en-CA" dirty="0" smtClean="0"/>
              <a:t> </a:t>
            </a:r>
            <a:r>
              <a:rPr lang="en-CA" dirty="0" err="1" smtClean="0"/>
              <a:t>Gábor</a:t>
            </a:r>
            <a:r>
              <a:rPr lang="en-CA" dirty="0" smtClean="0"/>
              <a:t> (Transylvania) + Ottomans? + Hungary</a:t>
            </a:r>
            <a:endParaRPr lang="en-CA" dirty="0"/>
          </a:p>
        </p:txBody>
      </p:sp>
    </p:spTree>
    <p:extLst>
      <p:ext uri="{BB962C8B-B14F-4D97-AF65-F5344CB8AC3E}">
        <p14:creationId xmlns:p14="http://schemas.microsoft.com/office/powerpoint/2010/main" val="762816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CA" dirty="0" smtClean="0"/>
              <a:t>Bohemian Revolt: Fighting</a:t>
            </a:r>
            <a:endParaRPr lang="en-CA" dirty="0"/>
          </a:p>
        </p:txBody>
      </p:sp>
      <p:sp>
        <p:nvSpPr>
          <p:cNvPr id="3" name="Content Placeholder 2"/>
          <p:cNvSpPr>
            <a:spLocks noGrp="1"/>
          </p:cNvSpPr>
          <p:nvPr>
            <p:ph idx="1"/>
          </p:nvPr>
        </p:nvSpPr>
        <p:spPr>
          <a:xfrm>
            <a:off x="457200" y="1295400"/>
            <a:ext cx="8229600" cy="5013960"/>
          </a:xfrm>
        </p:spPr>
        <p:txBody>
          <a:bodyPr/>
          <a:lstStyle/>
          <a:p>
            <a:r>
              <a:rPr lang="en-CA" dirty="0" smtClean="0"/>
              <a:t>Rebel tactics</a:t>
            </a:r>
          </a:p>
          <a:p>
            <a:pPr lvl="1"/>
            <a:r>
              <a:rPr lang="en-CA" dirty="0" smtClean="0"/>
              <a:t>siege of royalist centres in Bohemia</a:t>
            </a:r>
          </a:p>
          <a:p>
            <a:pPr lvl="1"/>
            <a:r>
              <a:rPr lang="en-CA" dirty="0" smtClean="0"/>
              <a:t>invasion of Austria: attempt on Vienna (1618, 1619)</a:t>
            </a:r>
          </a:p>
          <a:p>
            <a:r>
              <a:rPr lang="en-CA" dirty="0" smtClean="0"/>
              <a:t>Habsburg response</a:t>
            </a:r>
          </a:p>
          <a:p>
            <a:pPr lvl="1"/>
            <a:r>
              <a:rPr lang="en-CA" dirty="0" smtClean="0"/>
              <a:t>defend Vienna</a:t>
            </a:r>
          </a:p>
          <a:p>
            <a:pPr lvl="1"/>
            <a:r>
              <a:rPr lang="en-CA" dirty="0" smtClean="0"/>
              <a:t>recover Upper and Lower Austria</a:t>
            </a:r>
          </a:p>
          <a:p>
            <a:pPr lvl="1"/>
            <a:r>
              <a:rPr lang="en-CA" dirty="0" smtClean="0"/>
              <a:t>secure frontier with Upper Palatinate (Bavaria)</a:t>
            </a:r>
          </a:p>
          <a:p>
            <a:pPr lvl="1"/>
            <a:r>
              <a:rPr lang="en-CA" dirty="0" smtClean="0"/>
              <a:t>invade Lower (=</a:t>
            </a:r>
            <a:r>
              <a:rPr lang="en-CA" dirty="0" err="1" smtClean="0"/>
              <a:t>Rhenish</a:t>
            </a:r>
            <a:r>
              <a:rPr lang="en-CA" dirty="0" smtClean="0"/>
              <a:t>) Palatinate (Spain)</a:t>
            </a:r>
          </a:p>
          <a:p>
            <a:pPr lvl="1"/>
            <a:r>
              <a:rPr lang="en-CA" dirty="0" smtClean="0"/>
              <a:t>invade Lusatia (Saxony)</a:t>
            </a:r>
          </a:p>
          <a:p>
            <a:pPr lvl="1"/>
            <a:endParaRPr lang="en-CA" dirty="0" smtClean="0"/>
          </a:p>
          <a:p>
            <a:pPr lvl="1"/>
            <a:endParaRPr lang="en-CA" dirty="0" smtClean="0"/>
          </a:p>
          <a:p>
            <a:pPr lvl="1"/>
            <a:endParaRPr lang="en-CA" dirty="0"/>
          </a:p>
        </p:txBody>
      </p:sp>
    </p:spTree>
    <p:extLst>
      <p:ext uri="{BB962C8B-B14F-4D97-AF65-F5344CB8AC3E}">
        <p14:creationId xmlns:p14="http://schemas.microsoft.com/office/powerpoint/2010/main" val="20201893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noAutofit/>
          </a:bodyPr>
          <a:lstStyle/>
          <a:p>
            <a:r>
              <a:rPr lang="en-CA" sz="3600" dirty="0" smtClean="0"/>
              <a:t>Demise of the Bohemian Confederation</a:t>
            </a:r>
            <a:endParaRPr lang="en-CA" sz="3600" dirty="0"/>
          </a:p>
        </p:txBody>
      </p:sp>
      <p:sp>
        <p:nvSpPr>
          <p:cNvPr id="3" name="Content Placeholder 2"/>
          <p:cNvSpPr>
            <a:spLocks noGrp="1"/>
          </p:cNvSpPr>
          <p:nvPr>
            <p:ph idx="1"/>
          </p:nvPr>
        </p:nvSpPr>
        <p:spPr>
          <a:xfrm>
            <a:off x="457200" y="1371600"/>
            <a:ext cx="8229600" cy="4937760"/>
          </a:xfrm>
        </p:spPr>
        <p:txBody>
          <a:bodyPr/>
          <a:lstStyle/>
          <a:p>
            <a:r>
              <a:rPr lang="en-CA" dirty="0" smtClean="0"/>
              <a:t>Battle of White Mountain, 8 November 1620</a:t>
            </a:r>
          </a:p>
          <a:p>
            <a:r>
              <a:rPr lang="en-CA" dirty="0" smtClean="0"/>
              <a:t>fall of Prague</a:t>
            </a:r>
          </a:p>
          <a:p>
            <a:r>
              <a:rPr lang="en-CA" dirty="0" smtClean="0"/>
              <a:t>submission of Moravia to Ferdinand II</a:t>
            </a:r>
          </a:p>
          <a:p>
            <a:r>
              <a:rPr lang="en-CA" dirty="0" smtClean="0"/>
              <a:t>surrender of Lusatia and Silesia to Johann Georg</a:t>
            </a:r>
            <a:endParaRPr lang="en-CA" dirty="0"/>
          </a:p>
        </p:txBody>
      </p:sp>
    </p:spTree>
    <p:extLst>
      <p:ext uri="{BB962C8B-B14F-4D97-AF65-F5344CB8AC3E}">
        <p14:creationId xmlns:p14="http://schemas.microsoft.com/office/powerpoint/2010/main" val="33660343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214"/>
            <a:ext cx="8229600" cy="685800"/>
          </a:xfrm>
        </p:spPr>
        <p:txBody>
          <a:bodyPr>
            <a:normAutofit/>
          </a:bodyPr>
          <a:lstStyle/>
          <a:p>
            <a:r>
              <a:rPr lang="en-CA" sz="3600" dirty="0" smtClean="0"/>
              <a:t>Reasons for defeat</a:t>
            </a:r>
            <a:endParaRPr lang="en-CA" sz="3600" dirty="0"/>
          </a:p>
        </p:txBody>
      </p:sp>
      <p:sp>
        <p:nvSpPr>
          <p:cNvPr id="3" name="Content Placeholder 2"/>
          <p:cNvSpPr>
            <a:spLocks noGrp="1"/>
          </p:cNvSpPr>
          <p:nvPr>
            <p:ph idx="1"/>
          </p:nvPr>
        </p:nvSpPr>
        <p:spPr>
          <a:xfrm>
            <a:off x="228600" y="762000"/>
            <a:ext cx="8686800" cy="5867400"/>
          </a:xfrm>
        </p:spPr>
        <p:txBody>
          <a:bodyPr>
            <a:normAutofit fontScale="92500" lnSpcReduction="10000"/>
          </a:bodyPr>
          <a:lstStyle/>
          <a:p>
            <a:r>
              <a:rPr lang="en-CA" dirty="0" smtClean="0"/>
              <a:t>disorganization</a:t>
            </a:r>
          </a:p>
          <a:p>
            <a:r>
              <a:rPr lang="en-CA" dirty="0" smtClean="0"/>
              <a:t>bad reputation of rebellion</a:t>
            </a:r>
          </a:p>
          <a:p>
            <a:pPr lvl="1"/>
            <a:r>
              <a:rPr lang="en-CA" dirty="0" smtClean="0"/>
              <a:t>no foreign support except from </a:t>
            </a:r>
            <a:r>
              <a:rPr lang="en-CA" dirty="0" err="1" smtClean="0"/>
              <a:t>Bethlen</a:t>
            </a:r>
            <a:endParaRPr lang="en-CA" dirty="0" smtClean="0"/>
          </a:p>
          <a:p>
            <a:pPr lvl="2"/>
            <a:r>
              <a:rPr lang="en-CA" sz="2400" dirty="0" smtClean="0"/>
              <a:t>importance of religion as rallying force</a:t>
            </a:r>
          </a:p>
          <a:p>
            <a:r>
              <a:rPr lang="en-CA" dirty="0" smtClean="0"/>
              <a:t>a fixed social base:  aristocracy</a:t>
            </a:r>
          </a:p>
          <a:p>
            <a:r>
              <a:rPr lang="en-CA" dirty="0" smtClean="0"/>
              <a:t>“a fading version of aristocratic corporatism” vs. “a more centralized state” </a:t>
            </a:r>
            <a:r>
              <a:rPr lang="en-CA" dirty="0"/>
              <a:t>(p. 310) </a:t>
            </a:r>
            <a:endParaRPr lang="en-CA" dirty="0" smtClean="0"/>
          </a:p>
          <a:p>
            <a:pPr lvl="1"/>
            <a:r>
              <a:rPr lang="en-CA" dirty="0" smtClean="0"/>
              <a:t>influence of court</a:t>
            </a:r>
          </a:p>
          <a:p>
            <a:pPr lvl="1"/>
            <a:r>
              <a:rPr lang="en-CA" dirty="0" smtClean="0"/>
              <a:t>patronage</a:t>
            </a:r>
          </a:p>
          <a:p>
            <a:pPr lvl="1"/>
            <a:r>
              <a:rPr lang="en-CA" dirty="0" smtClean="0"/>
              <a:t>state service</a:t>
            </a:r>
          </a:p>
          <a:p>
            <a:r>
              <a:rPr lang="en-CA" dirty="0" smtClean="0"/>
              <a:t>“The Habsburgs’ decision to make Catholicism the touchstone of political loyalty gave centralization a confessional character, though there was nothing specifically ‘Catholic’ about it” (pp. 310-11).</a:t>
            </a:r>
            <a:endParaRPr lang="en-CA" dirty="0"/>
          </a:p>
        </p:txBody>
      </p:sp>
    </p:spTree>
    <p:extLst>
      <p:ext uri="{BB962C8B-B14F-4D97-AF65-F5344CB8AC3E}">
        <p14:creationId xmlns:p14="http://schemas.microsoft.com/office/powerpoint/2010/main" val="3233017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1062</TotalTime>
  <Words>1074</Words>
  <Application>Microsoft Office PowerPoint</Application>
  <PresentationFormat>On-screen Show (4:3)</PresentationFormat>
  <Paragraphs>145</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Book Antiqua</vt:lpstr>
      <vt:lpstr>Lucida Sans</vt:lpstr>
      <vt:lpstr>Wingdings</vt:lpstr>
      <vt:lpstr>Wingdings 2</vt:lpstr>
      <vt:lpstr>Wingdings 3</vt:lpstr>
      <vt:lpstr>Apex</vt:lpstr>
      <vt:lpstr>History 321:  State and Society in Early Modern Europe: The Thirty Years War</vt:lpstr>
      <vt:lpstr>The Bohemian Revolt, 1618-1620</vt:lpstr>
      <vt:lpstr>The Bohemian Revolt, 1618-1620</vt:lpstr>
      <vt:lpstr>The Bohemian Revolt, 1618-1620</vt:lpstr>
      <vt:lpstr>Bohemian Revolt: Search for Support</vt:lpstr>
      <vt:lpstr>Bohemian Revolt: Search for Support</vt:lpstr>
      <vt:lpstr>Bohemian Revolt: Fighting</vt:lpstr>
      <vt:lpstr>Demise of the Bohemian Confederation</vt:lpstr>
      <vt:lpstr>Reasons for defeat</vt:lpstr>
      <vt:lpstr>Some observations about warfare</vt:lpstr>
      <vt:lpstr>Ferdinand Triumphant, 1621-1624  How was Ferdinand II able to consolidate his authority within the Empire?</vt:lpstr>
      <vt:lpstr>The Palatine Cause</vt:lpstr>
      <vt:lpstr>Protestant Paladins</vt:lpstr>
      <vt:lpstr>Maps</vt:lpstr>
      <vt:lpstr>New theatres of War</vt:lpstr>
      <vt:lpstr>The Catholic Ascendency, 1621-1629</vt:lpstr>
      <vt:lpstr>The Catholic Ascendency, 1621-1629</vt:lpstr>
      <vt:lpstr>The Catholic Ascendency, 1621-1629</vt:lpstr>
      <vt:lpstr>The Catholic Ascendency, 1621-1629</vt:lpstr>
      <vt:lpstr>The Catholic Ascendency, 1621-1629</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Hilmar</dc:creator>
  <cp:lastModifiedBy>Hilmar Pabel</cp:lastModifiedBy>
  <cp:revision>63</cp:revision>
  <dcterms:created xsi:type="dcterms:W3CDTF">2006-08-16T00:00:00Z</dcterms:created>
  <dcterms:modified xsi:type="dcterms:W3CDTF">2015-01-24T19:47:08Z</dcterms:modified>
</cp:coreProperties>
</file>